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22" r:id="rId1"/>
  </p:sldMasterIdLst>
  <p:notesMasterIdLst>
    <p:notesMasterId r:id="rId15"/>
  </p:notesMasterIdLst>
  <p:sldIdLst>
    <p:sldId id="291" r:id="rId2"/>
    <p:sldId id="307" r:id="rId3"/>
    <p:sldId id="308" r:id="rId4"/>
    <p:sldId id="294" r:id="rId5"/>
    <p:sldId id="304" r:id="rId6"/>
    <p:sldId id="293" r:id="rId7"/>
    <p:sldId id="305" r:id="rId8"/>
    <p:sldId id="309" r:id="rId9"/>
    <p:sldId id="311" r:id="rId10"/>
    <p:sldId id="301" r:id="rId11"/>
    <p:sldId id="302" r:id="rId12"/>
    <p:sldId id="310" r:id="rId13"/>
    <p:sldId id="30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AE2F4"/>
    <a:srgbClr val="4372C4"/>
    <a:srgbClr val="B88ED8"/>
    <a:srgbClr val="7030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940" autoAdjust="0"/>
    <p:restoredTop sz="96433" autoAdjust="0"/>
  </p:normalViewPr>
  <p:slideViewPr>
    <p:cSldViewPr snapToGrid="0" snapToObjects="1">
      <p:cViewPr varScale="1">
        <p:scale>
          <a:sx n="143" d="100"/>
          <a:sy n="143" d="100"/>
        </p:scale>
        <p:origin x="224" y="34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9C35C8-7E0D-164D-90DB-73CCFD21AAF4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42E831-A90A-F644-88CB-A0E75247B0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1710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F7C8FD-1A2A-441D-9CD2-840C26B39A5A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433079-1C37-4661-B31C-A5DFEE97D910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83D07-751F-4757-9932-0F8BC54C8419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5EED52-5F0C-4D8D-A7BC-867C7096F94F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AB73E1-68AA-4227-AB41-1F60D05A095F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5508D-AC3C-4D8A-9C7E-4D9CAB5C0076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5AA996-69E8-4753-AC13-21D56F8E1543}" type="datetime1">
              <a:rPr lang="en-US" smtClean="0"/>
              <a:t>8/2/17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7E98A2-5D8E-46E5-96B8-2A0471B62A3E}" type="datetime1">
              <a:rPr lang="en-US" smtClean="0"/>
              <a:t>8/2/17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2E1FD-C2AF-4AD8-8AA8-B1B0CCE0217C}" type="datetime1">
              <a:rPr lang="en-US" smtClean="0"/>
              <a:t>8/2/17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4774F8-C56F-428D-BADF-606163EEF181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6F6B7F-2785-4184-9705-F1C4F8FDD63D}" type="datetime1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EAD7A6-3CAF-4B18-B9B3-448781415F8E}" type="datetime1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33934-9E33-2F4B-9E2F-73FAFFD070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7059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8.png"/><Relationship Id="rId5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6.png"/><Relationship Id="rId7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The Galactic Treasure Hunt </a:t>
            </a:r>
            <a:r>
              <a:rPr lang="en-US" sz="3000" b="1" dirty="0">
                <a:solidFill>
                  <a:schemeClr val="tx1"/>
                </a:solidFill>
              </a:rPr>
              <a:t>G</a:t>
            </a:r>
            <a:r>
              <a:rPr lang="en-US" sz="3000" b="1" dirty="0" smtClean="0">
                <a:solidFill>
                  <a:schemeClr val="tx1"/>
                </a:solidFill>
              </a:rPr>
              <a:t>ame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174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After </a:t>
            </a:r>
            <a:r>
              <a:rPr lang="en-US" b="1" dirty="0">
                <a:solidFill>
                  <a:schemeClr val="tx1"/>
                </a:solidFill>
              </a:rPr>
              <a:t>you arrived in either of the spaceships, press the SPACEBAR quickly (in less than a second) and </a:t>
            </a:r>
            <a:r>
              <a:rPr lang="en-US" b="1" dirty="0" smtClean="0">
                <a:solidFill>
                  <a:schemeClr val="tx1"/>
                </a:solidFill>
              </a:rPr>
              <a:t>a </a:t>
            </a:r>
            <a:r>
              <a:rPr lang="en-US" b="1" dirty="0">
                <a:solidFill>
                  <a:schemeClr val="tx1"/>
                </a:solidFill>
              </a:rPr>
              <a:t>galactic portal will open for you to go to </a:t>
            </a:r>
            <a:r>
              <a:rPr lang="en-US" b="1" dirty="0" smtClean="0">
                <a:solidFill>
                  <a:schemeClr val="tx1"/>
                </a:solidFill>
              </a:rPr>
              <a:t>the next </a:t>
            </a:r>
            <a:r>
              <a:rPr lang="en-US" b="1" dirty="0">
                <a:solidFill>
                  <a:schemeClr val="tx1"/>
                </a:solidFill>
              </a:rPr>
              <a:t>planet. 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2512769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8925" y="5616303"/>
            <a:ext cx="2179357" cy="759013"/>
          </a:xfrm>
          <a:prstGeom prst="rect">
            <a:avLst/>
          </a:prstGeom>
        </p:spPr>
      </p:pic>
      <p:sp>
        <p:nvSpPr>
          <p:cNvPr id="24" name="Rectangle 23"/>
          <p:cNvSpPr/>
          <p:nvPr/>
        </p:nvSpPr>
        <p:spPr>
          <a:xfrm>
            <a:off x="3409667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Up Arrow 24"/>
          <p:cNvSpPr/>
          <p:nvPr/>
        </p:nvSpPr>
        <p:spPr>
          <a:xfrm>
            <a:off x="3664911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741" y="2944798"/>
            <a:ext cx="1366924" cy="1360345"/>
          </a:xfrm>
          <a:prstGeom prst="rect">
            <a:avLst/>
          </a:prstGeom>
        </p:spPr>
      </p:pic>
      <p:sp>
        <p:nvSpPr>
          <p:cNvPr id="29" name="Rectangle 28"/>
          <p:cNvSpPr/>
          <p:nvPr/>
        </p:nvSpPr>
        <p:spPr>
          <a:xfrm>
            <a:off x="6833905" y="2872195"/>
            <a:ext cx="2845837" cy="3631475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0" name="Picture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0061" y="5616303"/>
            <a:ext cx="2179357" cy="759013"/>
          </a:xfrm>
          <a:prstGeom prst="rect">
            <a:avLst/>
          </a:prstGeom>
        </p:spPr>
      </p:pic>
      <p:sp>
        <p:nvSpPr>
          <p:cNvPr id="31" name="Rectangle 30"/>
          <p:cNvSpPr/>
          <p:nvPr/>
        </p:nvSpPr>
        <p:spPr>
          <a:xfrm>
            <a:off x="7730803" y="6221096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Up Arrow 32"/>
          <p:cNvSpPr/>
          <p:nvPr/>
        </p:nvSpPr>
        <p:spPr>
          <a:xfrm>
            <a:off x="7986047" y="4087247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4" name="Picture 3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21877" y="2944798"/>
            <a:ext cx="1366924" cy="1360345"/>
          </a:xfrm>
          <a:prstGeom prst="rect">
            <a:avLst/>
          </a:prstGeom>
        </p:spPr>
      </p:pic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1013" y="4610103"/>
            <a:ext cx="1463040" cy="1463040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1117" y="4571670"/>
            <a:ext cx="1463040" cy="1463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6319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Finally</a:t>
            </a:r>
            <a:r>
              <a:rPr lang="en-US" b="1" dirty="0">
                <a:solidFill>
                  <a:schemeClr val="tx1"/>
                </a:solidFill>
              </a:rPr>
              <a:t>, when you </a:t>
            </a:r>
            <a:r>
              <a:rPr lang="en-US" b="1" dirty="0" smtClean="0">
                <a:solidFill>
                  <a:schemeClr val="tx1"/>
                </a:solidFill>
              </a:rPr>
              <a:t>arrive at either of the Helium planets, </a:t>
            </a:r>
            <a:r>
              <a:rPr lang="en-US" b="1" dirty="0">
                <a:solidFill>
                  <a:schemeClr val="tx1"/>
                </a:solidFill>
              </a:rPr>
              <a:t>you should press the SPACEBAR </a:t>
            </a:r>
            <a:r>
              <a:rPr lang="en-US" b="1" dirty="0" smtClean="0">
                <a:solidFill>
                  <a:schemeClr val="tx1"/>
                </a:solidFill>
              </a:rPr>
              <a:t>quickly </a:t>
            </a:r>
            <a:r>
              <a:rPr lang="en-US" b="1" dirty="0">
                <a:solidFill>
                  <a:schemeClr val="tx1"/>
                </a:solidFill>
              </a:rPr>
              <a:t>(in less than a second)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to collect your </a:t>
            </a:r>
            <a:r>
              <a:rPr lang="en-US" b="1" dirty="0" smtClean="0">
                <a:solidFill>
                  <a:schemeClr val="tx1"/>
                </a:solidFill>
              </a:rPr>
              <a:t>money.</a:t>
            </a: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 smtClean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endParaRPr lang="en-US" b="1" dirty="0">
              <a:solidFill>
                <a:schemeClr val="tx1"/>
              </a:solidFill>
            </a:endParaRPr>
          </a:p>
          <a:p>
            <a:pPr>
              <a:lnSpc>
                <a:spcPct val="200000"/>
              </a:lnSpc>
            </a:pPr>
            <a:r>
              <a:rPr lang="en-US" b="1" dirty="0" smtClean="0">
                <a:solidFill>
                  <a:schemeClr val="tx1"/>
                </a:solidFill>
              </a:rPr>
              <a:t>Once you see your reward, the next day automatically starts after one second.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64154" y="1654674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00310" y="4593816"/>
            <a:ext cx="2179357" cy="75901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3961052" y="5198609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Up Arrow 17"/>
          <p:cNvSpPr/>
          <p:nvPr/>
        </p:nvSpPr>
        <p:spPr>
          <a:xfrm>
            <a:off x="4216296" y="3053330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6739455" y="1630866"/>
            <a:ext cx="2845837" cy="383267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611" y="4570008"/>
            <a:ext cx="2179357" cy="759013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7636353" y="5174801"/>
            <a:ext cx="877165" cy="130412"/>
          </a:xfrm>
          <a:prstGeom prst="rect">
            <a:avLst/>
          </a:prstGeom>
          <a:solidFill>
            <a:srgbClr val="4372C4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Up Arrow 25"/>
          <p:cNvSpPr/>
          <p:nvPr/>
        </p:nvSpPr>
        <p:spPr>
          <a:xfrm>
            <a:off x="7891597" y="3029522"/>
            <a:ext cx="438583" cy="522856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841227" y="3620864"/>
            <a:ext cx="1188720" cy="1188720"/>
          </a:xfrm>
          <a:prstGeom prst="rect">
            <a:avLst/>
          </a:prstGeom>
        </p:spPr>
      </p:pic>
      <p:sp>
        <p:nvSpPr>
          <p:cNvPr id="37" name="Rectangle 36"/>
          <p:cNvSpPr/>
          <p:nvPr/>
        </p:nvSpPr>
        <p:spPr>
          <a:xfrm>
            <a:off x="3574347" y="2729665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0564" y="1794601"/>
            <a:ext cx="774994" cy="890033"/>
          </a:xfrm>
          <a:prstGeom prst="rect">
            <a:avLst/>
          </a:prstGeom>
        </p:spPr>
      </p:pic>
      <p:sp>
        <p:nvSpPr>
          <p:cNvPr id="39" name="Rectangle 38"/>
          <p:cNvSpPr/>
          <p:nvPr/>
        </p:nvSpPr>
        <p:spPr>
          <a:xfrm>
            <a:off x="4818852" y="2731440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9719" y="2296582"/>
            <a:ext cx="337895" cy="388052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4307353" y="2329308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sp>
        <p:nvSpPr>
          <p:cNvPr id="42" name="Rectangle 41"/>
          <p:cNvSpPr/>
          <p:nvPr/>
        </p:nvSpPr>
        <p:spPr>
          <a:xfrm>
            <a:off x="7200591" y="2705516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3" name="Picture 42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6808" y="1770452"/>
            <a:ext cx="774994" cy="890033"/>
          </a:xfrm>
          <a:prstGeom prst="rect">
            <a:avLst/>
          </a:prstGeom>
        </p:spPr>
      </p:pic>
      <p:sp>
        <p:nvSpPr>
          <p:cNvPr id="44" name="Rectangle 43"/>
          <p:cNvSpPr/>
          <p:nvPr/>
        </p:nvSpPr>
        <p:spPr>
          <a:xfrm>
            <a:off x="8445096" y="2707291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963" y="2272433"/>
            <a:ext cx="337895" cy="388052"/>
          </a:xfrm>
          <a:prstGeom prst="rect">
            <a:avLst/>
          </a:prstGeom>
        </p:spPr>
      </p:pic>
      <p:sp>
        <p:nvSpPr>
          <p:cNvPr id="46" name="Rectangle 45"/>
          <p:cNvSpPr/>
          <p:nvPr/>
        </p:nvSpPr>
        <p:spPr>
          <a:xfrm>
            <a:off x="7933597" y="2305159"/>
            <a:ext cx="3898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smtClean="0"/>
              <a:t>or</a:t>
            </a:r>
            <a:endParaRPr lang="en-GB" b="1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6528" y="3597056"/>
            <a:ext cx="1192359" cy="1188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8102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30678" y="174115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>
              <a:solidFill>
                <a:schemeClr val="tx1"/>
              </a:solidFill>
            </a:endParaRPr>
          </a:p>
          <a:p>
            <a:pPr marL="917575">
              <a:lnSpc>
                <a:spcPct val="125000"/>
              </a:lnSpc>
              <a:spcAft>
                <a:spcPts val="1200"/>
              </a:spcAft>
            </a:pPr>
            <a:endParaRPr lang="en-US" sz="1600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O</a:t>
            </a:r>
            <a:r>
              <a:rPr lang="en-US" b="1" smtClean="0">
                <a:solidFill>
                  <a:schemeClr val="tx1"/>
                </a:solidFill>
              </a:rPr>
              <a:t>n </a:t>
            </a:r>
            <a:r>
              <a:rPr lang="en-US" b="1" dirty="0">
                <a:solidFill>
                  <a:schemeClr val="tx1"/>
                </a:solidFill>
              </a:rPr>
              <a:t>most of the days, </a:t>
            </a:r>
            <a:r>
              <a:rPr lang="en-US" b="1" dirty="0" smtClean="0">
                <a:solidFill>
                  <a:schemeClr val="tx1"/>
                </a:solidFill>
              </a:rPr>
              <a:t>your </a:t>
            </a:r>
            <a:r>
              <a:rPr lang="en-US" b="1" smtClean="0">
                <a:solidFill>
                  <a:schemeClr val="tx1"/>
                </a:solidFill>
              </a:rPr>
              <a:t>journey starts </a:t>
            </a:r>
            <a:r>
              <a:rPr lang="en-US" b="1" dirty="0">
                <a:solidFill>
                  <a:schemeClr val="tx1"/>
                </a:solidFill>
              </a:rPr>
              <a:t>from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earth</a:t>
            </a:r>
            <a:r>
              <a:rPr lang="en-US" b="1" dirty="0" smtClean="0">
                <a:solidFill>
                  <a:schemeClr val="tx1"/>
                </a:solidFill>
              </a:rPr>
              <a:t>.</a:t>
            </a: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>
                <a:solidFill>
                  <a:schemeClr val="tx1"/>
                </a:solidFill>
              </a:rPr>
              <a:t>Some days, </a:t>
            </a:r>
            <a:r>
              <a:rPr lang="en-US" b="1" dirty="0" smtClean="0">
                <a:solidFill>
                  <a:schemeClr val="tx1"/>
                </a:solidFill>
              </a:rPr>
              <a:t>however, you</a:t>
            </a:r>
            <a:r>
              <a:rPr lang="en-US" b="1" dirty="0">
                <a:solidFill>
                  <a:schemeClr val="tx1"/>
                </a:solidFill>
              </a:rPr>
              <a:t> just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>
                <a:solidFill>
                  <a:schemeClr val="tx1"/>
                </a:solidFill>
              </a:rPr>
              <a:t>wake </a:t>
            </a:r>
            <a:r>
              <a:rPr lang="en-US" b="1" dirty="0" smtClean="0">
                <a:solidFill>
                  <a:schemeClr val="tx1"/>
                </a:solidFill>
              </a:rPr>
              <a:t>up and find </a:t>
            </a:r>
            <a:r>
              <a:rPr lang="en-US" b="1" dirty="0">
                <a:solidFill>
                  <a:schemeClr val="tx1"/>
                </a:solidFill>
              </a:rPr>
              <a:t>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space stations</a:t>
            </a:r>
            <a:r>
              <a:rPr lang="en-US" b="1" dirty="0" smtClean="0">
                <a:solidFill>
                  <a:schemeClr val="tx1"/>
                </a:solidFill>
              </a:rPr>
              <a:t>. You should continue your journey from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r>
              <a:rPr lang="en-US" b="1" dirty="0" smtClean="0">
                <a:solidFill>
                  <a:schemeClr val="tx1"/>
                </a:solidFill>
              </a:rPr>
              <a:t>In yet other days, </a:t>
            </a:r>
            <a:r>
              <a:rPr lang="en-US" b="1" dirty="0">
                <a:solidFill>
                  <a:schemeClr val="tx1"/>
                </a:solidFill>
              </a:rPr>
              <a:t>you just wake up and find yourself in one of the two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Helium planets</a:t>
            </a:r>
            <a:r>
              <a:rPr lang="en-US" b="1" dirty="0" smtClean="0">
                <a:solidFill>
                  <a:schemeClr val="tx1"/>
                </a:solidFill>
              </a:rPr>
              <a:t>. </a:t>
            </a:r>
            <a:r>
              <a:rPr lang="en-US" b="1" dirty="0">
                <a:solidFill>
                  <a:schemeClr val="tx1"/>
                </a:solidFill>
              </a:rPr>
              <a:t>You should </a:t>
            </a:r>
            <a:r>
              <a:rPr lang="en-US" b="1" dirty="0" smtClean="0">
                <a:solidFill>
                  <a:schemeClr val="tx1"/>
                </a:solidFill>
              </a:rPr>
              <a:t>press the </a:t>
            </a:r>
            <a:r>
              <a:rPr lang="en-US" b="1" dirty="0">
                <a:solidFill>
                  <a:schemeClr val="tx1"/>
                </a:solidFill>
              </a:rPr>
              <a:t>SPACEBAR </a:t>
            </a:r>
            <a:r>
              <a:rPr lang="en-US" b="1" dirty="0" smtClean="0">
                <a:solidFill>
                  <a:schemeClr val="tx1"/>
                </a:solidFill>
              </a:rPr>
              <a:t>to collect the reward there.</a:t>
            </a:r>
            <a:endParaRPr lang="en-US" b="1" dirty="0">
              <a:solidFill>
                <a:schemeClr val="tx1"/>
              </a:solidFill>
            </a:endParaRPr>
          </a:p>
          <a:p>
            <a:pPr marL="66675">
              <a:lnSpc>
                <a:spcPct val="125000"/>
              </a:lnSpc>
              <a:spcAft>
                <a:spcPts val="1200"/>
              </a:spcAft>
            </a:pPr>
            <a:endParaRPr lang="en-US" b="1" dirty="0" smtClean="0">
              <a:solidFill>
                <a:schemeClr val="tx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288" y="143435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742433" y="148554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3226853" y="111182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525336" y="103702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7" name="Right Arrow 46"/>
          <p:cNvSpPr/>
          <p:nvPr/>
        </p:nvSpPr>
        <p:spPr>
          <a:xfrm rot="1533675" flipV="1">
            <a:off x="3231250" y="192567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533956" y="176408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8208352" y="136411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6104970" y="109436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4957" y="75143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6100572" y="220172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0559" y="212425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44361" y="1997541"/>
            <a:ext cx="337895" cy="38805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606" y="379903"/>
            <a:ext cx="1280160" cy="128016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0370" y="2111436"/>
            <a:ext cx="1280160" cy="12801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52623" y="1491977"/>
            <a:ext cx="862167" cy="8595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6838" y="201452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0208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endParaRPr lang="en-US" sz="3000" b="1" dirty="0" smtClean="0">
              <a:solidFill>
                <a:schemeClr val="tx1"/>
              </a:solidFill>
            </a:endParaRP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dirty="0" smtClean="0">
                <a:solidFill>
                  <a:schemeClr val="tx1"/>
                </a:solidFill>
              </a:rPr>
              <a:t>You must be ready to play the game now.</a:t>
            </a:r>
          </a:p>
          <a:p>
            <a:pPr algn="ctr"/>
            <a:endParaRPr lang="en-US" sz="3000" b="1" dirty="0">
              <a:solidFill>
                <a:schemeClr val="tx1"/>
              </a:solidFill>
            </a:endParaRPr>
          </a:p>
          <a:p>
            <a:pPr algn="ctr"/>
            <a:r>
              <a:rPr lang="en-US" sz="3000" b="1" smtClean="0">
                <a:solidFill>
                  <a:schemeClr val="tx1"/>
                </a:solidFill>
              </a:rPr>
              <a:t>                                                     Good </a:t>
            </a:r>
            <a:r>
              <a:rPr lang="en-US" sz="3000" b="1" dirty="0" smtClean="0">
                <a:solidFill>
                  <a:schemeClr val="tx1"/>
                </a:solidFill>
              </a:rPr>
              <a:t>luck</a:t>
            </a:r>
            <a:r>
              <a:rPr lang="mr-IN" sz="3000" b="1" dirty="0" smtClean="0">
                <a:solidFill>
                  <a:schemeClr val="tx1"/>
                </a:solidFill>
              </a:rPr>
              <a:t>…</a:t>
            </a:r>
            <a:endParaRPr lang="en-US" sz="3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3312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227" y="2665903"/>
            <a:ext cx="1280160" cy="128016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991" y="4397436"/>
            <a:ext cx="1280160" cy="128016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229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In this game, you travel from earth to some planets to collect points. Your payment will depend </a:t>
            </a:r>
            <a:r>
              <a:rPr lang="en-US" b="1" dirty="0">
                <a:solidFill>
                  <a:schemeClr val="tx1"/>
                </a:solidFill>
              </a:rPr>
              <a:t>on </a:t>
            </a:r>
            <a:r>
              <a:rPr lang="en-US" b="1" dirty="0" smtClean="0">
                <a:solidFill>
                  <a:schemeClr val="tx1"/>
                </a:solidFill>
              </a:rPr>
              <a:t>how much you collected in your trips. 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This is the map of the 365 journeys you will have: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dirty="0">
              <a:solidFill>
                <a:schemeClr val="tx1"/>
              </a:solidFill>
            </a:endParaRPr>
          </a:p>
          <a:p>
            <a:endParaRPr lang="en-US" dirty="0" smtClean="0">
              <a:solidFill>
                <a:schemeClr val="tx1"/>
              </a:solidFill>
            </a:endParaRPr>
          </a:p>
          <a:p>
            <a:r>
              <a:rPr lang="en-US" dirty="0" smtClean="0">
                <a:solidFill>
                  <a:schemeClr val="tx1"/>
                </a:solidFill>
              </a:rPr>
              <a:t>       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908" y="365177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7845053" y="3702963"/>
            <a:ext cx="859963" cy="854540"/>
          </a:xfrm>
          <a:prstGeom prst="rect">
            <a:avLst/>
          </a:prstGeom>
        </p:spPr>
      </p:pic>
      <p:sp>
        <p:nvSpPr>
          <p:cNvPr id="3" name="Right Arrow 2"/>
          <p:cNvSpPr/>
          <p:nvPr/>
        </p:nvSpPr>
        <p:spPr>
          <a:xfrm rot="20066325">
            <a:off x="1329473" y="332924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7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1627956" y="325444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" name="TextBox 3"/>
          <p:cNvSpPr txBox="1"/>
          <p:nvPr/>
        </p:nvSpPr>
        <p:spPr>
          <a:xfrm>
            <a:off x="357977" y="4376424"/>
            <a:ext cx="682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Earth</a:t>
            </a:r>
            <a:endParaRPr lang="en-GB" dirty="0"/>
          </a:p>
        </p:txBody>
      </p:sp>
      <p:sp>
        <p:nvSpPr>
          <p:cNvPr id="24" name="TextBox 23"/>
          <p:cNvSpPr txBox="1"/>
          <p:nvPr/>
        </p:nvSpPr>
        <p:spPr>
          <a:xfrm>
            <a:off x="2523667" y="2385144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station 1</a:t>
            </a:r>
            <a:endParaRPr lang="en-GB" dirty="0"/>
          </a:p>
        </p:txBody>
      </p:sp>
      <p:sp>
        <p:nvSpPr>
          <p:cNvPr id="29" name="TextBox 28"/>
          <p:cNvSpPr txBox="1"/>
          <p:nvPr/>
        </p:nvSpPr>
        <p:spPr>
          <a:xfrm>
            <a:off x="7673285" y="4652514"/>
            <a:ext cx="13420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Helium-Blue</a:t>
            </a:r>
            <a:endParaRPr lang="en-GB" dirty="0"/>
          </a:p>
        </p:txBody>
      </p:sp>
      <p:sp>
        <p:nvSpPr>
          <p:cNvPr id="30" name="Right Arrow 29"/>
          <p:cNvSpPr/>
          <p:nvPr/>
        </p:nvSpPr>
        <p:spPr>
          <a:xfrm rot="1533675" flipV="1">
            <a:off x="1333870" y="414309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1636576" y="398150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TextBox 31"/>
          <p:cNvSpPr txBox="1"/>
          <p:nvPr/>
        </p:nvSpPr>
        <p:spPr>
          <a:xfrm>
            <a:off x="2523667" y="5544578"/>
            <a:ext cx="1602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/>
              <a:t>Space </a:t>
            </a:r>
            <a:r>
              <a:rPr lang="en-GB" smtClean="0"/>
              <a:t>station 2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6310972" y="358153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ight Arrow 37"/>
          <p:cNvSpPr/>
          <p:nvPr/>
        </p:nvSpPr>
        <p:spPr>
          <a:xfrm rot="1227651" flipV="1">
            <a:off x="4207590" y="331178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7577" y="2968851"/>
            <a:ext cx="993052" cy="988273"/>
          </a:xfrm>
          <a:prstGeom prst="rect">
            <a:avLst/>
          </a:prstGeom>
        </p:spPr>
      </p:pic>
      <p:sp>
        <p:nvSpPr>
          <p:cNvPr id="40" name="Right Arrow 39"/>
          <p:cNvSpPr/>
          <p:nvPr/>
        </p:nvSpPr>
        <p:spPr>
          <a:xfrm rot="20372349">
            <a:off x="4203192" y="441914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1" name="Picture 4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3179" y="4341675"/>
            <a:ext cx="993052" cy="988273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9065615" y="2124745"/>
            <a:ext cx="291620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/>
              <a:t>Starting from earth, you </a:t>
            </a:r>
            <a:r>
              <a:rPr lang="en-US" b="1" dirty="0" smtClean="0">
                <a:solidFill>
                  <a:schemeClr val="accent5">
                    <a:lumMod val="75000"/>
                  </a:schemeClr>
                </a:solidFill>
              </a:rPr>
              <a:t>choose</a:t>
            </a:r>
            <a:r>
              <a:rPr lang="en-US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r>
              <a:rPr lang="en-US" dirty="0" smtClean="0"/>
              <a:t>either the black or red spaceship, and they take you to one of the two space stations. 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From there, a portal takes you to one of the two Helium planets where the aliens put their money.</a:t>
            </a:r>
          </a:p>
          <a:p>
            <a:pPr algn="just"/>
            <a:endParaRPr lang="en-US" dirty="0"/>
          </a:p>
          <a:p>
            <a:pPr algn="just"/>
            <a:r>
              <a:rPr lang="en-US" dirty="0" smtClean="0"/>
              <a:t>You will visit the Helium planets and collect the money there for 365 times (like a year composed of 365 days).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6981" y="4214961"/>
            <a:ext cx="337895" cy="388052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1227" y="2665903"/>
            <a:ext cx="1280160" cy="128016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2991" y="4397436"/>
            <a:ext cx="1280160" cy="1280160"/>
          </a:xfrm>
          <a:prstGeom prst="rect">
            <a:avLst/>
          </a:prstGeom>
        </p:spPr>
      </p:pic>
      <p:pic>
        <p:nvPicPr>
          <p:cNvPr id="34" name="Picture 3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6741" y="3697967"/>
            <a:ext cx="862167" cy="859536"/>
          </a:xfrm>
          <a:prstGeom prst="rect">
            <a:avLst/>
          </a:prstGeom>
        </p:spPr>
      </p:pic>
      <p:sp>
        <p:nvSpPr>
          <p:cNvPr id="35" name="TextBox 34"/>
          <p:cNvSpPr txBox="1"/>
          <p:nvPr/>
        </p:nvSpPr>
        <p:spPr>
          <a:xfrm>
            <a:off x="6132110" y="4649202"/>
            <a:ext cx="15025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/>
              <a:t>Helium-Green</a:t>
            </a:r>
            <a:endParaRPr lang="en-GB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0956" y="4220512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84338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Everyday,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553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Everyday, depending on what space-station you arrive in from earth, the portal takes you to one of the two Helium planets.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while, in an unpredictable way (usually every 4 to 9 days) a galactic storm happens and swaps the destination of the two portals. </a:t>
            </a:r>
          </a:p>
          <a:p>
            <a:r>
              <a:rPr lang="en-US" b="1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7" name="Rectangle 76"/>
          <p:cNvSpPr/>
          <p:nvPr/>
        </p:nvSpPr>
        <p:spPr>
          <a:xfrm>
            <a:off x="1816217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9" name="Up Arrow 78"/>
          <p:cNvSpPr/>
          <p:nvPr/>
        </p:nvSpPr>
        <p:spPr>
          <a:xfrm>
            <a:off x="2366896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0" name="Picture 7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5788" y="2542174"/>
            <a:ext cx="1005840" cy="1005840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557424" y="1411452"/>
            <a:ext cx="914400" cy="914400"/>
          </a:xfrm>
          <a:prstGeom prst="rect">
            <a:avLst/>
          </a:prstGeom>
        </p:spPr>
      </p:pic>
      <p:sp>
        <p:nvSpPr>
          <p:cNvPr id="83" name="Up Arrow 82"/>
          <p:cNvSpPr/>
          <p:nvPr/>
        </p:nvSpPr>
        <p:spPr>
          <a:xfrm>
            <a:off x="3795333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4225" y="2542174"/>
            <a:ext cx="1005840" cy="1005840"/>
          </a:xfrm>
          <a:prstGeom prst="rect">
            <a:avLst/>
          </a:prstGeom>
        </p:spPr>
      </p:pic>
      <p:sp>
        <p:nvSpPr>
          <p:cNvPr id="93" name="Arc 92"/>
          <p:cNvSpPr/>
          <p:nvPr/>
        </p:nvSpPr>
        <p:spPr>
          <a:xfrm>
            <a:off x="4793522" y="1833453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TextBox 93"/>
          <p:cNvSpPr txBox="1"/>
          <p:nvPr/>
        </p:nvSpPr>
        <p:spPr>
          <a:xfrm>
            <a:off x="5317495" y="1959836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5" name="TextBox 94"/>
          <p:cNvSpPr txBox="1"/>
          <p:nvPr/>
        </p:nvSpPr>
        <p:spPr>
          <a:xfrm>
            <a:off x="5325087" y="372058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galactic storm</a:t>
            </a:r>
          </a:p>
        </p:txBody>
      </p:sp>
      <p:sp>
        <p:nvSpPr>
          <p:cNvPr id="96" name="Arc 95"/>
          <p:cNvSpPr/>
          <p:nvPr/>
        </p:nvSpPr>
        <p:spPr>
          <a:xfrm flipH="1" flipV="1">
            <a:off x="4782037" y="227342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330029" y="6428042"/>
            <a:ext cx="2743200" cy="365125"/>
          </a:xfrm>
        </p:spPr>
        <p:txBody>
          <a:bodyPr/>
          <a:lstStyle/>
          <a:p>
            <a:fld id="{F5B33934-9E33-2F4B-9E2F-73FAFFD070E8}" type="slidenum">
              <a:rPr lang="en-US" smtClean="0"/>
              <a:t>5</a:t>
            </a:fld>
            <a:endParaRPr lang="en-US" dirty="0"/>
          </a:p>
        </p:txBody>
      </p:sp>
      <p:pic>
        <p:nvPicPr>
          <p:cNvPr id="100" name="Picture 9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691" y="3570657"/>
            <a:ext cx="1280160" cy="1280160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8725" y="3570657"/>
            <a:ext cx="1280160" cy="1280160"/>
          </a:xfrm>
          <a:prstGeom prst="rect">
            <a:avLst/>
          </a:prstGeom>
        </p:spPr>
      </p:pic>
      <p:sp>
        <p:nvSpPr>
          <p:cNvPr id="103" name="Rectangle 102"/>
          <p:cNvSpPr/>
          <p:nvPr/>
        </p:nvSpPr>
        <p:spPr>
          <a:xfrm>
            <a:off x="7802969" y="1277599"/>
            <a:ext cx="2958654" cy="3727794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4" name="Up Arrow 103"/>
          <p:cNvSpPr/>
          <p:nvPr/>
        </p:nvSpPr>
        <p:spPr>
          <a:xfrm>
            <a:off x="8353648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" name="Picture 10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2540" y="2542174"/>
            <a:ext cx="1005840" cy="1005840"/>
          </a:xfrm>
          <a:prstGeom prst="rect">
            <a:avLst/>
          </a:prstGeom>
        </p:spPr>
      </p:pic>
      <p:sp>
        <p:nvSpPr>
          <p:cNvPr id="108" name="Up Arrow 107"/>
          <p:cNvSpPr/>
          <p:nvPr/>
        </p:nvSpPr>
        <p:spPr>
          <a:xfrm>
            <a:off x="9782085" y="2384651"/>
            <a:ext cx="438583" cy="1201591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9" name="Picture 10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0977" y="2542174"/>
            <a:ext cx="1005840" cy="1005840"/>
          </a:xfrm>
          <a:prstGeom prst="rect">
            <a:avLst/>
          </a:prstGeom>
        </p:spPr>
      </p:pic>
      <p:pic>
        <p:nvPicPr>
          <p:cNvPr id="110" name="Picture 10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7443" y="3570657"/>
            <a:ext cx="1280160" cy="1280160"/>
          </a:xfrm>
          <a:prstGeom prst="rect">
            <a:avLst/>
          </a:prstGeom>
        </p:spPr>
      </p:pic>
      <p:pic>
        <p:nvPicPr>
          <p:cNvPr id="111" name="Picture 110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77" y="3570657"/>
            <a:ext cx="1280160" cy="1280160"/>
          </a:xfrm>
          <a:prstGeom prst="rect">
            <a:avLst/>
          </a:prstGeom>
        </p:spPr>
      </p:pic>
      <p:pic>
        <p:nvPicPr>
          <p:cNvPr id="113" name="Picture 1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8115739" y="1411452"/>
            <a:ext cx="914400" cy="914400"/>
          </a:xfrm>
          <a:prstGeom prst="rect">
            <a:avLst/>
          </a:prstGeom>
        </p:spPr>
      </p:pic>
      <p:pic>
        <p:nvPicPr>
          <p:cNvPr id="115" name="Picture 114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791" y="2009158"/>
            <a:ext cx="337895" cy="388052"/>
          </a:xfrm>
          <a:prstGeom prst="rect">
            <a:avLst/>
          </a:prstGeom>
        </p:spPr>
      </p:pic>
      <p:pic>
        <p:nvPicPr>
          <p:cNvPr id="116" name="Picture 115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4768" y="1971894"/>
            <a:ext cx="337895" cy="38805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988" y="1414013"/>
            <a:ext cx="917199" cy="914400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9843" y="2009158"/>
            <a:ext cx="337895" cy="388052"/>
          </a:xfrm>
          <a:prstGeom prst="rect">
            <a:avLst/>
          </a:prstGeom>
        </p:spPr>
      </p:pic>
      <p:pic>
        <p:nvPicPr>
          <p:cNvPr id="36" name="Picture 35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38067" y="1406453"/>
            <a:ext cx="917199" cy="91440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6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8922" y="2001598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84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79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Also, every </a:t>
            </a:r>
            <a:r>
              <a:rPr lang="en-US" b="1" dirty="0">
                <a:solidFill>
                  <a:schemeClr val="tx1"/>
                </a:solidFill>
              </a:rPr>
              <a:t>day, depending on their mood, aliens put </a:t>
            </a:r>
            <a:r>
              <a:rPr lang="en-US" b="1" dirty="0" smtClean="0">
                <a:solidFill>
                  <a:schemeClr val="tx1"/>
                </a:solidFill>
              </a:rPr>
              <a:t>most of their </a:t>
            </a:r>
            <a:r>
              <a:rPr lang="en-US" b="1" dirty="0">
                <a:solidFill>
                  <a:schemeClr val="tx1"/>
                </a:solidFill>
              </a:rPr>
              <a:t>money in </a:t>
            </a:r>
            <a:r>
              <a:rPr lang="en-US" b="1" dirty="0" smtClean="0">
                <a:solidFill>
                  <a:schemeClr val="tx1"/>
                </a:solidFill>
              </a:rPr>
              <a:t>one of the two Helium planets, and put less in the other one.</a:t>
            </a:r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However, once in a while (usually every 4 to 9 days), their mood changes and they shift their investment to the other planet.</a:t>
            </a:r>
          </a:p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To </a:t>
            </a:r>
            <a:r>
              <a:rPr lang="en-US" b="1" dirty="0">
                <a:solidFill>
                  <a:schemeClr val="tx1"/>
                </a:solidFill>
              </a:rPr>
              <a:t>collect more money, </a:t>
            </a:r>
            <a:r>
              <a:rPr lang="en-US" b="1" dirty="0" smtClean="0">
                <a:solidFill>
                  <a:schemeClr val="tx1"/>
                </a:solidFill>
              </a:rPr>
              <a:t>you should </a:t>
            </a:r>
            <a:r>
              <a:rPr lang="en-US" b="1" dirty="0">
                <a:solidFill>
                  <a:schemeClr val="tx1"/>
                </a:solidFill>
              </a:rPr>
              <a:t>try to figure </a:t>
            </a:r>
            <a:r>
              <a:rPr lang="en-US" b="1" dirty="0" smtClean="0">
                <a:solidFill>
                  <a:schemeClr val="tx1"/>
                </a:solidFill>
              </a:rPr>
              <a:t>out </a:t>
            </a:r>
            <a:r>
              <a:rPr lang="en-US" b="1" dirty="0">
                <a:solidFill>
                  <a:schemeClr val="tx1"/>
                </a:solidFill>
              </a:rPr>
              <a:t>which helium planet is fashionable </a:t>
            </a:r>
            <a:r>
              <a:rPr lang="en-US" b="1" dirty="0" smtClean="0">
                <a:solidFill>
                  <a:schemeClr val="tx1"/>
                </a:solidFill>
              </a:rPr>
              <a:t>now.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117570" y="3199229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sp>
        <p:nvSpPr>
          <p:cNvPr id="35" name="Rectangle 34"/>
          <p:cNvSpPr/>
          <p:nvPr/>
        </p:nvSpPr>
        <p:spPr>
          <a:xfrm>
            <a:off x="3611457" y="3201004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pic>
        <p:nvPicPr>
          <p:cNvPr id="36" name="Picture 3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3208480" y="1998692"/>
            <a:ext cx="1160089" cy="1160090"/>
          </a:xfrm>
          <a:prstGeom prst="rect">
            <a:avLst/>
          </a:prstGeom>
        </p:spPr>
      </p:pic>
      <p:pic>
        <p:nvPicPr>
          <p:cNvPr id="37" name="Picture 3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324" y="2766146"/>
            <a:ext cx="337895" cy="388052"/>
          </a:xfrm>
          <a:prstGeom prst="rect">
            <a:avLst/>
          </a:prstGeom>
        </p:spPr>
      </p:pic>
      <p:sp>
        <p:nvSpPr>
          <p:cNvPr id="42" name="Rectangle 41"/>
          <p:cNvSpPr/>
          <p:nvPr/>
        </p:nvSpPr>
        <p:spPr>
          <a:xfrm>
            <a:off x="8189997" y="3199229"/>
            <a:ext cx="41870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20</a:t>
            </a:r>
            <a:endParaRPr lang="en-GB" b="1" dirty="0"/>
          </a:p>
        </p:txBody>
      </p:sp>
      <p:sp>
        <p:nvSpPr>
          <p:cNvPr id="44" name="Rectangle 43"/>
          <p:cNvSpPr/>
          <p:nvPr/>
        </p:nvSpPr>
        <p:spPr>
          <a:xfrm>
            <a:off x="9566864" y="3201004"/>
            <a:ext cx="53572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b="1" dirty="0" smtClean="0"/>
              <a:t>100</a:t>
            </a:r>
            <a:endParaRPr lang="en-GB" b="1" dirty="0"/>
          </a:p>
        </p:txBody>
      </p:sp>
      <p:pic>
        <p:nvPicPr>
          <p:cNvPr id="45" name="Picture 4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222397" y="1998692"/>
            <a:ext cx="1160089" cy="1160090"/>
          </a:xfrm>
          <a:prstGeom prst="rect">
            <a:avLst/>
          </a:prstGeom>
        </p:spPr>
      </p:pic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55857" y="2284250"/>
            <a:ext cx="774994" cy="890033"/>
          </a:xfrm>
          <a:prstGeom prst="rect">
            <a:avLst/>
          </a:prstGeom>
        </p:spPr>
      </p:pic>
      <p:sp>
        <p:nvSpPr>
          <p:cNvPr id="48" name="Rectangle 47"/>
          <p:cNvSpPr/>
          <p:nvPr/>
        </p:nvSpPr>
        <p:spPr>
          <a:xfrm>
            <a:off x="1602070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7612673" y="1735023"/>
            <a:ext cx="2953127" cy="1918270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50" name="Arc 49"/>
          <p:cNvSpPr/>
          <p:nvPr/>
        </p:nvSpPr>
        <p:spPr>
          <a:xfrm>
            <a:off x="4649039" y="1740909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/>
          <p:cNvSpPr txBox="1"/>
          <p:nvPr/>
        </p:nvSpPr>
        <p:spPr>
          <a:xfrm>
            <a:off x="5173012" y="1867292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mood change</a:t>
            </a:r>
            <a:endParaRPr lang="en-US" sz="2000" b="1" dirty="0"/>
          </a:p>
        </p:txBody>
      </p:sp>
      <p:sp>
        <p:nvSpPr>
          <p:cNvPr id="52" name="TextBox 51"/>
          <p:cNvSpPr txBox="1"/>
          <p:nvPr/>
        </p:nvSpPr>
        <p:spPr>
          <a:xfrm>
            <a:off x="5180604" y="3183538"/>
            <a:ext cx="193502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mood change</a:t>
            </a:r>
          </a:p>
        </p:txBody>
      </p:sp>
      <p:sp>
        <p:nvSpPr>
          <p:cNvPr id="53" name="Arc 52"/>
          <p:cNvSpPr/>
          <p:nvPr/>
        </p:nvSpPr>
        <p:spPr>
          <a:xfrm flipH="1" flipV="1">
            <a:off x="4637554" y="1736385"/>
            <a:ext cx="2973998" cy="2050473"/>
          </a:xfrm>
          <a:prstGeom prst="arc">
            <a:avLst>
              <a:gd name="adj1" fmla="val 12219633"/>
              <a:gd name="adj2" fmla="val 20254743"/>
            </a:avLst>
          </a:prstGeom>
          <a:ln w="117475">
            <a:solidFill>
              <a:schemeClr val="tx1"/>
            </a:solidFill>
            <a:headEnd type="none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8249" y="1998692"/>
            <a:ext cx="1164843" cy="1161288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3787" y="2264165"/>
            <a:ext cx="774994" cy="890033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626" y="1998692"/>
            <a:ext cx="1164843" cy="1161288"/>
          </a:xfrm>
          <a:prstGeom prst="rect">
            <a:avLst/>
          </a:prstGeom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325" y="2759336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034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6730" y="14162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marL="917575">
              <a:lnSpc>
                <a:spcPct val="200000"/>
              </a:lnSpc>
            </a:pPr>
            <a:endParaRPr lang="en-US" sz="500" b="1" dirty="0" smtClean="0">
              <a:solidFill>
                <a:schemeClr val="tx1"/>
              </a:solidFill>
            </a:endParaRP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Galactic storms (that change the destinations of the portals) and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the alien’s mood-swings (that change where they put their money) </a:t>
            </a:r>
          </a:p>
          <a:p>
            <a:pPr marL="917575">
              <a:lnSpc>
                <a:spcPct val="200000"/>
              </a:lnSpc>
            </a:pPr>
            <a:r>
              <a:rPr lang="en-US" sz="2800" b="1" dirty="0" smtClean="0">
                <a:solidFill>
                  <a:schemeClr val="tx1"/>
                </a:solidFill>
              </a:rPr>
              <a:t>happen totally independent from one another.</a:t>
            </a: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108" y="4211847"/>
            <a:ext cx="777019" cy="77701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4" name="Picture 3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66"/>
          <a:stretch/>
        </p:blipFill>
        <p:spPr>
          <a:xfrm>
            <a:off x="9445253" y="4263033"/>
            <a:ext cx="859963" cy="854540"/>
          </a:xfrm>
          <a:prstGeom prst="rect">
            <a:avLst/>
          </a:prstGeom>
        </p:spPr>
      </p:pic>
      <p:sp>
        <p:nvSpPr>
          <p:cNvPr id="35" name="Right Arrow 34"/>
          <p:cNvSpPr/>
          <p:nvPr/>
        </p:nvSpPr>
        <p:spPr>
          <a:xfrm rot="20066325">
            <a:off x="2929673" y="3889313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3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040000">
            <a:off x="3228156" y="3814518"/>
            <a:ext cx="401571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sp>
        <p:nvSpPr>
          <p:cNvPr id="47" name="Right Arrow 46"/>
          <p:cNvSpPr/>
          <p:nvPr/>
        </p:nvSpPr>
        <p:spPr>
          <a:xfrm rot="1533675" flipV="1">
            <a:off x="2934070" y="4703162"/>
            <a:ext cx="1198329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48" name="Picture 4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6960000">
            <a:off x="3236776" y="4541572"/>
            <a:ext cx="403305" cy="82296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0" name="Rectangle 49"/>
          <p:cNvSpPr/>
          <p:nvPr/>
        </p:nvSpPr>
        <p:spPr>
          <a:xfrm>
            <a:off x="7911172" y="4141606"/>
            <a:ext cx="2542032" cy="1088721"/>
          </a:xfrm>
          <a:prstGeom prst="rect">
            <a:avLst/>
          </a:prstGeom>
          <a:noFill/>
          <a:ln w="28575">
            <a:solidFill>
              <a:schemeClr val="tx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ight Arrow 50"/>
          <p:cNvSpPr/>
          <p:nvPr/>
        </p:nvSpPr>
        <p:spPr>
          <a:xfrm rot="1227651" flipV="1">
            <a:off x="5807790" y="387185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2" name="Picture 5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7777" y="3528921"/>
            <a:ext cx="993052" cy="988273"/>
          </a:xfrm>
          <a:prstGeom prst="rect">
            <a:avLst/>
          </a:prstGeom>
        </p:spPr>
      </p:pic>
      <p:sp>
        <p:nvSpPr>
          <p:cNvPr id="53" name="Right Arrow 52"/>
          <p:cNvSpPr/>
          <p:nvPr/>
        </p:nvSpPr>
        <p:spPr>
          <a:xfrm rot="20372349">
            <a:off x="5803392" y="4979215"/>
            <a:ext cx="1987952" cy="584667"/>
          </a:xfrm>
          <a:prstGeom prst="rightArrow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3379" y="4901745"/>
            <a:ext cx="993052" cy="988273"/>
          </a:xfrm>
          <a:prstGeom prst="rect">
            <a:avLst/>
          </a:prstGeom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181" y="4775031"/>
            <a:ext cx="337895" cy="38805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1426" y="3146129"/>
            <a:ext cx="1280160" cy="1280160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3190" y="4877662"/>
            <a:ext cx="1280160" cy="1280160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919" y="4244456"/>
            <a:ext cx="862167" cy="859536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7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1134" y="4767001"/>
            <a:ext cx="337895" cy="38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703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ounded Rectangle 11"/>
          <p:cNvSpPr/>
          <p:nvPr/>
        </p:nvSpPr>
        <p:spPr>
          <a:xfrm>
            <a:off x="163555" y="147974"/>
            <a:ext cx="11860823" cy="6563213"/>
          </a:xfrm>
          <a:prstGeom prst="roundRect">
            <a:avLst>
              <a:gd name="adj" fmla="val 316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endParaRPr lang="en-US" b="1" dirty="0" smtClean="0">
              <a:solidFill>
                <a:schemeClr val="tx1"/>
              </a:solidFill>
            </a:endParaRPr>
          </a:p>
          <a:p>
            <a:r>
              <a:rPr lang="en-US" b="1" dirty="0" smtClean="0">
                <a:solidFill>
                  <a:schemeClr val="tx1"/>
                </a:solidFill>
              </a:rPr>
              <a:t>So here is how you play the game:</a:t>
            </a: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On most days, you start from </a:t>
            </a:r>
            <a:r>
              <a:rPr lang="en-US" b="1" dirty="0" smtClean="0">
                <a:solidFill>
                  <a:schemeClr val="tx1"/>
                </a:solidFill>
              </a:rPr>
              <a:t>earth and you </a:t>
            </a:r>
            <a:r>
              <a:rPr lang="en-US" b="1" dirty="0">
                <a:solidFill>
                  <a:schemeClr val="tx1"/>
                </a:solidFill>
              </a:rPr>
              <a:t>first choose your </a:t>
            </a:r>
            <a:r>
              <a:rPr lang="en-US" b="1" dirty="0" smtClean="0">
                <a:solidFill>
                  <a:schemeClr val="tx1"/>
                </a:solidFill>
              </a:rPr>
              <a:t>spaceships by </a:t>
            </a:r>
            <a:r>
              <a:rPr lang="en-US" b="1" dirty="0">
                <a:solidFill>
                  <a:schemeClr val="tx1"/>
                </a:solidFill>
              </a:rPr>
              <a:t>pressing the </a:t>
            </a:r>
            <a:r>
              <a:rPr lang="en-US" b="1" dirty="0" smtClean="0">
                <a:solidFill>
                  <a:schemeClr val="tx1"/>
                </a:solidFill>
              </a:rPr>
              <a:t>“F” or “J”  button </a:t>
            </a:r>
            <a:r>
              <a:rPr lang="en-US" b="1" dirty="0">
                <a:solidFill>
                  <a:schemeClr val="tx1"/>
                </a:solidFill>
              </a:rPr>
              <a:t>on the keyboard. </a:t>
            </a:r>
            <a:endParaRPr lang="en-US" b="1" dirty="0" smtClean="0">
              <a:solidFill>
                <a:schemeClr val="tx1"/>
              </a:solidFill>
            </a:endParaRPr>
          </a:p>
          <a:p>
            <a:endParaRPr lang="en-US" b="1" dirty="0">
              <a:solidFill>
                <a:schemeClr val="tx1"/>
              </a:solidFill>
            </a:endParaRPr>
          </a:p>
          <a:p>
            <a:r>
              <a:rPr lang="en-US" b="1" dirty="0">
                <a:solidFill>
                  <a:schemeClr val="tx1"/>
                </a:solidFill>
              </a:rPr>
              <a:t>But note that the location of the </a:t>
            </a:r>
            <a:r>
              <a:rPr lang="en-US" b="1" dirty="0" smtClean="0">
                <a:solidFill>
                  <a:schemeClr val="tx1"/>
                </a:solidFill>
              </a:rPr>
              <a:t>spaceships on the screen (but not their destination) might change </a:t>
            </a:r>
            <a:r>
              <a:rPr lang="en-US" b="1" dirty="0">
                <a:solidFill>
                  <a:schemeClr val="tx1"/>
                </a:solidFill>
              </a:rPr>
              <a:t>everyday. So for choosing a specific spaceship, you should press the </a:t>
            </a:r>
            <a:r>
              <a:rPr lang="en-US" b="1" dirty="0" smtClean="0">
                <a:solidFill>
                  <a:schemeClr val="tx1"/>
                </a:solidFill>
              </a:rPr>
              <a:t>“F” </a:t>
            </a:r>
            <a:r>
              <a:rPr lang="en-US" b="1" dirty="0">
                <a:solidFill>
                  <a:schemeClr val="tx1"/>
                </a:solidFill>
              </a:rPr>
              <a:t>on some days, but </a:t>
            </a:r>
            <a:r>
              <a:rPr lang="en-US" b="1" dirty="0" smtClean="0">
                <a:solidFill>
                  <a:schemeClr val="tx1"/>
                </a:solidFill>
              </a:rPr>
              <a:t>“J” on </a:t>
            </a:r>
            <a:r>
              <a:rPr lang="en-US" b="1" dirty="0">
                <a:solidFill>
                  <a:schemeClr val="tx1"/>
                </a:solidFill>
              </a:rPr>
              <a:t>some other days. </a:t>
            </a:r>
          </a:p>
          <a:p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7767176" y="2566723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9" name="Picture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32895" y="4878391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57" name="TextBox 56"/>
          <p:cNvSpPr txBox="1"/>
          <p:nvPr/>
        </p:nvSpPr>
        <p:spPr>
          <a:xfrm>
            <a:off x="4528356" y="5347020"/>
            <a:ext cx="31264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/>
              <a:t>You have less than one second to choose. If you don’t respond fast enough, you will miss the opportunity.</a:t>
            </a:r>
            <a:endParaRPr lang="en-US" b="1" dirty="0"/>
          </a:p>
        </p:txBody>
      </p:sp>
      <p:pic>
        <p:nvPicPr>
          <p:cNvPr id="60" name="Picture 5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3332" y="5603725"/>
            <a:ext cx="2179357" cy="759013"/>
          </a:xfrm>
          <a:prstGeom prst="rect">
            <a:avLst/>
          </a:prstGeom>
        </p:spPr>
      </p:pic>
      <p:sp>
        <p:nvSpPr>
          <p:cNvPr id="61" name="Rectangle 60"/>
          <p:cNvSpPr/>
          <p:nvPr/>
        </p:nvSpPr>
        <p:spPr>
          <a:xfrm>
            <a:off x="8809485" y="5912448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62" name="Rectangle 61"/>
          <p:cNvSpPr/>
          <p:nvPr/>
        </p:nvSpPr>
        <p:spPr>
          <a:xfrm>
            <a:off x="9234929" y="5920345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sp>
        <p:nvSpPr>
          <p:cNvPr id="67" name="Rectangle 66"/>
          <p:cNvSpPr/>
          <p:nvPr/>
        </p:nvSpPr>
        <p:spPr>
          <a:xfrm>
            <a:off x="1555685" y="2566722"/>
            <a:ext cx="2845837" cy="3910278"/>
          </a:xfrm>
          <a:prstGeom prst="rect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68" name="Picture 6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404" y="4878390"/>
            <a:ext cx="914400" cy="914400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69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10534" flipH="1">
            <a:off x="3135352" y="3681929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400000" flipH="1">
            <a:off x="2189717" y="3680544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1841" y="5603724"/>
            <a:ext cx="2179357" cy="759013"/>
          </a:xfrm>
          <a:prstGeom prst="rect">
            <a:avLst/>
          </a:prstGeom>
        </p:spPr>
      </p:pic>
      <p:sp>
        <p:nvSpPr>
          <p:cNvPr id="72" name="Rectangle 71"/>
          <p:cNvSpPr/>
          <p:nvPr/>
        </p:nvSpPr>
        <p:spPr>
          <a:xfrm>
            <a:off x="2597994" y="5912447"/>
            <a:ext cx="137160" cy="128016"/>
          </a:xfrm>
          <a:prstGeom prst="rect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F</a:t>
            </a:r>
            <a:endParaRPr lang="en-US" sz="1200" dirty="0"/>
          </a:p>
        </p:txBody>
      </p:sp>
      <p:sp>
        <p:nvSpPr>
          <p:cNvPr id="73" name="Rectangle 72"/>
          <p:cNvSpPr/>
          <p:nvPr/>
        </p:nvSpPr>
        <p:spPr>
          <a:xfrm>
            <a:off x="3023438" y="5920344"/>
            <a:ext cx="137160" cy="128016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smtClean="0"/>
              <a:t>J</a:t>
            </a:r>
            <a:endParaRPr lang="en-US" sz="1200" dirty="0"/>
          </a:p>
        </p:txBody>
      </p:sp>
      <p:pic>
        <p:nvPicPr>
          <p:cNvPr id="26" name="Content Placeholder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1844" y="3687160"/>
            <a:ext cx="629467" cy="1289998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>
              <a:rot lat="0" lon="0" rev="1200000"/>
            </a:camera>
            <a:lightRig rig="threePt" dir="t"/>
          </a:scene3d>
        </p:spPr>
      </p:pic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00000">
            <a:off x="9345236" y="3687160"/>
            <a:ext cx="632181" cy="1289997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4071" y="2572336"/>
            <a:ext cx="1033382" cy="1033382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0612" y="2572336"/>
            <a:ext cx="1033382" cy="1033382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6748" y="2565574"/>
            <a:ext cx="1033382" cy="1033382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0669" y="2566721"/>
            <a:ext cx="1033382" cy="103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250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6333</TotalTime>
  <Words>694</Words>
  <Application>Microsoft Macintosh PowerPoint</Application>
  <PresentationFormat>Widescreen</PresentationFormat>
  <Paragraphs>167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Khachatoorian, Nareg</dc:creator>
  <cp:lastModifiedBy>Mehdi</cp:lastModifiedBy>
  <cp:revision>136</cp:revision>
  <dcterms:created xsi:type="dcterms:W3CDTF">2017-06-03T13:12:09Z</dcterms:created>
  <dcterms:modified xsi:type="dcterms:W3CDTF">2017-08-02T19:08:25Z</dcterms:modified>
</cp:coreProperties>
</file>